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slides/slide25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s/slide18.xml" ContentType="application/vnd.openxmlformats-officedocument.presentationml.slide+xml"/>
  <Override PartName="/ppt/slides/slide23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s/slide16.xml" ContentType="application/vnd.openxmlformats-officedocument.presentationml.slide+xml"/>
  <Override PartName="/ppt/slides/slide2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s/slide19.xml" ContentType="application/vnd.openxmlformats-officedocument.presentationml.slide+xml"/>
  <Override PartName="/ppt/slides/slide2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s/slide17.xml" ContentType="application/vnd.openxmlformats-officedocument.presentationml.slide+xml"/>
  <Override PartName="/ppt/slides/slide22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s/slide20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09" d="100"/>
          <a:sy n="109" d="100"/>
        </p:scale>
        <p:origin x="-87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printerSettings" Target="printerSettings/printerSettings1.bin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4BA70-5726-4942-ACCD-71530EC79E96}" type="datetimeFigureOut">
              <a:rPr lang="it-IT" smtClean="0"/>
              <a:pPr/>
              <a:t>19-08-2015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B31A0-91AF-2F49-9AA1-FD2AF41BFCF1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4BA70-5726-4942-ACCD-71530EC79E96}" type="datetimeFigureOut">
              <a:rPr lang="it-IT" smtClean="0"/>
              <a:pPr/>
              <a:t>19-08-2015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B31A0-91AF-2F49-9AA1-FD2AF41BFCF1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4BA70-5726-4942-ACCD-71530EC79E96}" type="datetimeFigureOut">
              <a:rPr lang="it-IT" smtClean="0"/>
              <a:pPr/>
              <a:t>19-08-2015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B31A0-91AF-2F49-9AA1-FD2AF41BFCF1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4BA70-5726-4942-ACCD-71530EC79E96}" type="datetimeFigureOut">
              <a:rPr lang="it-IT" smtClean="0"/>
              <a:pPr/>
              <a:t>19-08-2015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B31A0-91AF-2F49-9AA1-FD2AF41BFCF1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4BA70-5726-4942-ACCD-71530EC79E96}" type="datetimeFigureOut">
              <a:rPr lang="it-IT" smtClean="0"/>
              <a:pPr/>
              <a:t>19-08-2015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B31A0-91AF-2F49-9AA1-FD2AF41BFCF1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4BA70-5726-4942-ACCD-71530EC79E96}" type="datetimeFigureOut">
              <a:rPr lang="it-IT" smtClean="0"/>
              <a:pPr/>
              <a:t>19-08-2015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B31A0-91AF-2F49-9AA1-FD2AF41BFCF1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4BA70-5726-4942-ACCD-71530EC79E96}" type="datetimeFigureOut">
              <a:rPr lang="it-IT" smtClean="0"/>
              <a:pPr/>
              <a:t>19-08-2015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B31A0-91AF-2F49-9AA1-FD2AF41BFCF1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4BA70-5726-4942-ACCD-71530EC79E96}" type="datetimeFigureOut">
              <a:rPr lang="it-IT" smtClean="0"/>
              <a:pPr/>
              <a:t>19-08-2015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B31A0-91AF-2F49-9AA1-FD2AF41BFCF1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4BA70-5726-4942-ACCD-71530EC79E96}" type="datetimeFigureOut">
              <a:rPr lang="it-IT" smtClean="0"/>
              <a:pPr/>
              <a:t>19-08-2015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B31A0-91AF-2F49-9AA1-FD2AF41BFCF1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4BA70-5726-4942-ACCD-71530EC79E96}" type="datetimeFigureOut">
              <a:rPr lang="it-IT" smtClean="0"/>
              <a:pPr/>
              <a:t>19-08-2015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B31A0-91AF-2F49-9AA1-FD2AF41BFCF1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4BA70-5726-4942-ACCD-71530EC79E96}" type="datetimeFigureOut">
              <a:rPr lang="it-IT" smtClean="0"/>
              <a:pPr/>
              <a:t>19-08-2015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B31A0-91AF-2F49-9AA1-FD2AF41BFCF1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84BA70-5726-4942-ACCD-71530EC79E96}" type="datetimeFigureOut">
              <a:rPr lang="it-IT" smtClean="0"/>
              <a:pPr/>
              <a:t>19-08-2015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2B31A0-91AF-2F49-9AA1-FD2AF41BFCF1}" type="slidenum">
              <a:rPr lang="it-IT" smtClean="0"/>
              <a:pPr/>
              <a:t>‹n.›</a:t>
            </a:fld>
            <a:endParaRPr lang="it-IT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LA SPECIFICITA’ DEL TESTO LETTERARIO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CHE COSA RENDE LETTERARIO UN TESTO?</a:t>
            </a:r>
            <a:endParaRPr lang="it-IT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FUNZIONE “</a:t>
            </a:r>
            <a:r>
              <a:rPr lang="it-IT" i="1" dirty="0" smtClean="0"/>
              <a:t>POETICA</a:t>
            </a:r>
            <a:r>
              <a:rPr lang="it-IT" dirty="0" smtClean="0"/>
              <a:t>” (</a:t>
            </a:r>
            <a:r>
              <a:rPr lang="it-IT" dirty="0" err="1" smtClean="0"/>
              <a:t>3</a:t>
            </a:r>
            <a:r>
              <a:rPr lang="it-IT" dirty="0" smtClean="0"/>
              <a:t>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it-IT" dirty="0" smtClean="0"/>
              <a:t>	</a:t>
            </a:r>
            <a:r>
              <a:rPr lang="it-IT" dirty="0" err="1" smtClean="0"/>
              <a:t>1</a:t>
            </a:r>
            <a:r>
              <a:rPr lang="it-IT" dirty="0" smtClean="0"/>
              <a:t>. emittente </a:t>
            </a:r>
            <a:r>
              <a:rPr lang="it-IT" dirty="0" smtClean="0">
                <a:latin typeface="Wingdings"/>
                <a:ea typeface="Wingdings"/>
                <a:cs typeface="Wingdings"/>
              </a:rPr>
              <a:t></a:t>
            </a:r>
            <a:r>
              <a:rPr lang="it-IT" dirty="0" smtClean="0"/>
              <a:t> funzione emotiva</a:t>
            </a:r>
          </a:p>
          <a:p>
            <a:pPr algn="just">
              <a:buNone/>
            </a:pPr>
            <a:r>
              <a:rPr lang="it-IT" dirty="0" smtClean="0"/>
              <a:t>	</a:t>
            </a:r>
            <a:r>
              <a:rPr lang="it-IT" dirty="0" err="1" smtClean="0"/>
              <a:t>2</a:t>
            </a:r>
            <a:r>
              <a:rPr lang="it-IT" dirty="0" smtClean="0"/>
              <a:t>. ricevente </a:t>
            </a:r>
            <a:r>
              <a:rPr lang="it-IT" dirty="0" smtClean="0">
                <a:latin typeface="Wingdings"/>
                <a:ea typeface="Wingdings"/>
                <a:cs typeface="Wingdings"/>
              </a:rPr>
              <a:t></a:t>
            </a:r>
            <a:r>
              <a:rPr lang="it-IT" dirty="0" smtClean="0"/>
              <a:t> funzione conativa</a:t>
            </a:r>
          </a:p>
          <a:p>
            <a:pPr algn="just">
              <a:buNone/>
            </a:pPr>
            <a:r>
              <a:rPr lang="it-IT" dirty="0" smtClean="0"/>
              <a:t>	</a:t>
            </a:r>
            <a:r>
              <a:rPr lang="it-IT" dirty="0" err="1" smtClean="0"/>
              <a:t>3</a:t>
            </a:r>
            <a:r>
              <a:rPr lang="it-IT" dirty="0" smtClean="0"/>
              <a:t>. canale </a:t>
            </a:r>
            <a:r>
              <a:rPr lang="it-IT" dirty="0" smtClean="0">
                <a:latin typeface="Wingdings"/>
                <a:ea typeface="Wingdings"/>
                <a:cs typeface="Wingdings"/>
              </a:rPr>
              <a:t></a:t>
            </a:r>
            <a:r>
              <a:rPr lang="it-IT" dirty="0" smtClean="0"/>
              <a:t>	funzione fatica</a:t>
            </a:r>
          </a:p>
          <a:p>
            <a:pPr algn="just">
              <a:buNone/>
            </a:pPr>
            <a:r>
              <a:rPr lang="it-IT" dirty="0" smtClean="0"/>
              <a:t>	</a:t>
            </a:r>
            <a:r>
              <a:rPr lang="it-IT" dirty="0" err="1" smtClean="0"/>
              <a:t>4</a:t>
            </a:r>
            <a:r>
              <a:rPr lang="it-IT" dirty="0" smtClean="0"/>
              <a:t>. contesto </a:t>
            </a:r>
            <a:r>
              <a:rPr lang="it-IT" dirty="0" smtClean="0">
                <a:latin typeface="Wingdings"/>
                <a:ea typeface="Wingdings"/>
                <a:cs typeface="Wingdings"/>
              </a:rPr>
              <a:t></a:t>
            </a:r>
            <a:r>
              <a:rPr lang="it-IT" dirty="0" smtClean="0">
                <a:latin typeface="Arial"/>
                <a:ea typeface="Wingdings"/>
                <a:cs typeface="Arial"/>
              </a:rPr>
              <a:t> </a:t>
            </a:r>
            <a:r>
              <a:rPr lang="it-IT" dirty="0" smtClean="0">
                <a:ea typeface="Wingdings"/>
                <a:cs typeface="Arial"/>
              </a:rPr>
              <a:t>funzione referenziale</a:t>
            </a:r>
          </a:p>
          <a:p>
            <a:pPr algn="just">
              <a:buNone/>
            </a:pPr>
            <a:r>
              <a:rPr lang="it-IT" dirty="0" smtClean="0">
                <a:ea typeface="Wingdings"/>
                <a:cs typeface="Arial"/>
              </a:rPr>
              <a:t>	</a:t>
            </a:r>
            <a:r>
              <a:rPr lang="it-IT" dirty="0" err="1" smtClean="0">
                <a:ea typeface="Wingdings"/>
                <a:cs typeface="Arial"/>
              </a:rPr>
              <a:t>5</a:t>
            </a:r>
            <a:r>
              <a:rPr lang="it-IT" dirty="0" smtClean="0">
                <a:ea typeface="Wingdings"/>
                <a:cs typeface="Arial"/>
              </a:rPr>
              <a:t>. codice </a:t>
            </a:r>
            <a:r>
              <a:rPr lang="it-IT" dirty="0" smtClean="0">
                <a:latin typeface="Wingdings"/>
                <a:ea typeface="Wingdings"/>
                <a:cs typeface="Wingdings"/>
              </a:rPr>
              <a:t> </a:t>
            </a:r>
            <a:r>
              <a:rPr lang="it-IT" dirty="0" smtClean="0">
                <a:ea typeface="Wingdings"/>
                <a:cs typeface="Wingdings"/>
              </a:rPr>
              <a:t>funzione metalinguistica</a:t>
            </a:r>
          </a:p>
          <a:p>
            <a:pPr algn="just">
              <a:buNone/>
            </a:pPr>
            <a:endParaRPr lang="it-IT" dirty="0" smtClean="0">
              <a:ea typeface="Wingdings"/>
              <a:cs typeface="Wingdings"/>
            </a:endParaRPr>
          </a:p>
          <a:p>
            <a:pPr algn="just">
              <a:buNone/>
            </a:pPr>
            <a:r>
              <a:rPr lang="it-IT" dirty="0" smtClean="0">
                <a:ea typeface="Wingdings"/>
                <a:cs typeface="Wingdings"/>
              </a:rPr>
              <a:t>E il messaggio? </a:t>
            </a:r>
            <a:endParaRPr lang="it-IT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FUNZIONE “POETICA” (</a:t>
            </a:r>
            <a:r>
              <a:rPr lang="it-IT" dirty="0" err="1" smtClean="0"/>
              <a:t>4</a:t>
            </a:r>
            <a:r>
              <a:rPr lang="it-IT" dirty="0" smtClean="0"/>
              <a:t>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it-IT" dirty="0" err="1" smtClean="0"/>
              <a:t>Jakobson</a:t>
            </a:r>
            <a:r>
              <a:rPr lang="it-IT" dirty="0" smtClean="0"/>
              <a:t> parla di funzione poetica quando l’atto comunicativo è concentrato sul messaggio stesso. In questo caso sono proprio le parole che lo compongono ad acquistare la massima significatività:</a:t>
            </a:r>
          </a:p>
          <a:p>
            <a:pPr>
              <a:buFont typeface="Wingdings" pitchFamily="-104" charset="2"/>
              <a:buChar char=" "/>
            </a:pPr>
            <a:r>
              <a:rPr lang="it-IT" dirty="0" smtClean="0">
                <a:latin typeface="Wingdings"/>
                <a:ea typeface="Wingdings"/>
                <a:cs typeface="Wingdings"/>
              </a:rPr>
              <a:t>         </a:t>
            </a:r>
          </a:p>
          <a:p>
            <a:pPr algn="just">
              <a:buFont typeface="Wingdings" pitchFamily="-104" charset="2"/>
              <a:buChar char=" "/>
            </a:pPr>
            <a:r>
              <a:rPr lang="it-IT" dirty="0" smtClean="0">
                <a:ea typeface="Wingdings"/>
                <a:cs typeface="Wingdings"/>
              </a:rPr>
              <a:t>La letterarietà va cercata nelle complesse operazioni di elaborazione che il messaggio subisce.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Ritornando all’</a:t>
            </a:r>
            <a:r>
              <a:rPr lang="it-IT" dirty="0" err="1" smtClean="0"/>
              <a:t>esempio…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it-IT" dirty="0" smtClean="0"/>
              <a:t>La parafrasi svolta non costituisce una semplice modificazione della forma del testo, ma una vera e propria perdita di informazioni, un impoverimento del messaggio.</a:t>
            </a:r>
          </a:p>
          <a:p>
            <a:pPr algn="just"/>
            <a:r>
              <a:rPr lang="it-IT" dirty="0" smtClean="0"/>
              <a:t>Il fatto che in letteratura le parole trasmettano informazioni anche attraverso un insieme complesso di altri fattori, ha fatto intendere la parola in letteratura come un </a:t>
            </a:r>
            <a:r>
              <a:rPr lang="it-IT" i="1" dirty="0" err="1" smtClean="0"/>
              <a:t>ipersegno</a:t>
            </a:r>
            <a:r>
              <a:rPr lang="it-IT" dirty="0" smtClean="0"/>
              <a:t> o </a:t>
            </a:r>
            <a:r>
              <a:rPr lang="it-IT" i="1" dirty="0" smtClean="0"/>
              <a:t>segno iconico</a:t>
            </a:r>
            <a:r>
              <a:rPr lang="it-IT" dirty="0" smtClean="0"/>
              <a:t>, un segno che è nel contempo anche immagine. </a:t>
            </a:r>
            <a:endParaRPr lang="it-IT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Un altro esempio (</a:t>
            </a:r>
            <a:r>
              <a:rPr lang="it-IT" dirty="0" err="1" smtClean="0"/>
              <a:t>1</a:t>
            </a:r>
            <a:r>
              <a:rPr lang="it-IT" dirty="0" smtClean="0"/>
              <a:t>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i="1" dirty="0" smtClean="0"/>
              <a:t>Nel mezzo del “</a:t>
            </a:r>
            <a:r>
              <a:rPr lang="it-IT" i="1" dirty="0" err="1" smtClean="0"/>
              <a:t>cammin</a:t>
            </a:r>
            <a:r>
              <a:rPr lang="it-IT" i="1" dirty="0" smtClean="0"/>
              <a:t>” di nostra vita:</a:t>
            </a:r>
            <a:endParaRPr lang="it-IT" dirty="0" smtClean="0"/>
          </a:p>
          <a:p>
            <a:pPr>
              <a:buFontTx/>
              <a:buChar char="-"/>
            </a:pPr>
            <a:r>
              <a:rPr lang="it-IT" dirty="0" smtClean="0"/>
              <a:t>Cammin </a:t>
            </a:r>
            <a:r>
              <a:rPr lang="it-IT" dirty="0" smtClean="0">
                <a:latin typeface="Wingdings"/>
                <a:ea typeface="Wingdings"/>
                <a:cs typeface="Wingdings"/>
              </a:rPr>
              <a:t></a:t>
            </a:r>
            <a:r>
              <a:rPr lang="it-IT" dirty="0" smtClean="0">
                <a:ea typeface="Wingdings"/>
                <a:cs typeface="Wingdings"/>
              </a:rPr>
              <a:t> metafora </a:t>
            </a:r>
            <a:r>
              <a:rPr lang="it-IT" dirty="0" smtClean="0">
                <a:latin typeface="Wingdings"/>
                <a:ea typeface="Wingdings"/>
                <a:cs typeface="Wingdings"/>
              </a:rPr>
              <a:t></a:t>
            </a:r>
            <a:r>
              <a:rPr lang="it-IT" dirty="0" smtClean="0">
                <a:ea typeface="Wingdings"/>
                <a:cs typeface="Wingdings"/>
              </a:rPr>
              <a:t> “percorso”, “tragitto” </a:t>
            </a:r>
          </a:p>
          <a:p>
            <a:pPr>
              <a:buNone/>
            </a:pPr>
            <a:r>
              <a:rPr lang="it-IT" dirty="0" smtClean="0">
                <a:ea typeface="Wingdings"/>
                <a:cs typeface="Wingdings"/>
              </a:rPr>
              <a:t>                                         ma                                    </a:t>
            </a:r>
          </a:p>
          <a:p>
            <a:pPr>
              <a:buNone/>
            </a:pPr>
            <a:r>
              <a:rPr lang="it-IT" dirty="0" smtClean="0"/>
              <a:t>ha anche una sostanza fonica (è bisillabo con suoni consonantici nasali). </a:t>
            </a:r>
          </a:p>
          <a:p>
            <a:pPr>
              <a:buNone/>
            </a:pPr>
            <a:r>
              <a:rPr lang="it-IT" dirty="0" smtClean="0"/>
              <a:t>Diciamo dunque che ogni parola è costituita da un </a:t>
            </a:r>
            <a:r>
              <a:rPr lang="it-IT" b="1" dirty="0" smtClean="0"/>
              <a:t>significato</a:t>
            </a:r>
            <a:r>
              <a:rPr lang="it-IT" dirty="0" smtClean="0"/>
              <a:t> e un </a:t>
            </a:r>
            <a:r>
              <a:rPr lang="it-IT" b="1" dirty="0" smtClean="0"/>
              <a:t>significante </a:t>
            </a:r>
            <a:r>
              <a:rPr lang="it-IT" dirty="0" smtClean="0"/>
              <a:t>(una concreta materialità di suono)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Un altro esempio (</a:t>
            </a:r>
            <a:r>
              <a:rPr lang="it-IT" dirty="0" err="1" smtClean="0"/>
              <a:t>2</a:t>
            </a:r>
            <a:r>
              <a:rPr lang="it-IT" dirty="0" smtClean="0"/>
              <a:t>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Se noi parafrasiamo il verso precedente </a:t>
            </a:r>
          </a:p>
          <a:p>
            <a:pPr>
              <a:buNone/>
            </a:pPr>
            <a:r>
              <a:rPr lang="it-IT" dirty="0" smtClean="0"/>
              <a:t>Nel mezzo del percorso di nostra </a:t>
            </a:r>
            <a:r>
              <a:rPr lang="it-IT" dirty="0" err="1" smtClean="0"/>
              <a:t>vita…</a:t>
            </a:r>
            <a:endParaRPr lang="it-IT" dirty="0" smtClean="0"/>
          </a:p>
          <a:p>
            <a:pPr algn="ctr">
              <a:buNone/>
            </a:pPr>
            <a:r>
              <a:rPr lang="it-IT" dirty="0" smtClean="0"/>
              <a:t>COSA CAMBIA??</a:t>
            </a:r>
          </a:p>
          <a:p>
            <a:pPr marL="514350" indent="-514350" algn="just">
              <a:buAutoNum type="arabicPeriod"/>
            </a:pPr>
            <a:r>
              <a:rPr lang="it-IT" dirty="0" smtClean="0"/>
              <a:t>Il ritmo (l’endecasillabo dantesco è </a:t>
            </a:r>
            <a:r>
              <a:rPr lang="it-IT" i="1" dirty="0" smtClean="0"/>
              <a:t>a </a:t>
            </a:r>
            <a:r>
              <a:rPr lang="it-IT" i="1" dirty="0" err="1" smtClean="0"/>
              <a:t>maiore</a:t>
            </a:r>
            <a:r>
              <a:rPr lang="it-IT" dirty="0" smtClean="0"/>
              <a:t>)</a:t>
            </a:r>
          </a:p>
          <a:p>
            <a:pPr marL="514350" indent="-514350" algn="just">
              <a:buAutoNum type="arabicPeriod"/>
            </a:pPr>
            <a:r>
              <a:rPr lang="it-IT" dirty="0" smtClean="0"/>
              <a:t>Il suono (non c’è la successione delle nasali)</a:t>
            </a:r>
          </a:p>
          <a:p>
            <a:pPr marL="514350" indent="-514350" algn="just">
              <a:buAutoNum type="arabicPeriod"/>
            </a:pPr>
            <a:endParaRPr lang="it-IT" dirty="0" smtClean="0"/>
          </a:p>
          <a:p>
            <a:pPr marL="514350" indent="-514350" algn="ctr">
              <a:buNone/>
            </a:pPr>
            <a:r>
              <a:rPr lang="it-IT" dirty="0" smtClean="0"/>
              <a:t>QUINDI</a:t>
            </a:r>
          </a:p>
          <a:p>
            <a:pPr marL="514350" indent="-514350" algn="ctr">
              <a:buNone/>
            </a:pPr>
            <a:endParaRPr lang="it-IT" dirty="0" smtClean="0"/>
          </a:p>
          <a:p>
            <a:pPr marL="514350" indent="-514350" algn="ctr">
              <a:buNone/>
            </a:pPr>
            <a:endParaRPr lang="it-IT" dirty="0" smtClean="0"/>
          </a:p>
          <a:p>
            <a:pPr algn="just"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IPERSEGNO O SEGNO ICONICO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it-IT" dirty="0" smtClean="0"/>
              <a:t>	Il verso parafrasato è un’altra cosa non per quello che dice, ma per quello che “appare”, e quell’apparire non segnala solo una differenza formale, ma </a:t>
            </a:r>
            <a:r>
              <a:rPr lang="it-IT" dirty="0" err="1" smtClean="0"/>
              <a:t>–</a:t>
            </a:r>
            <a:r>
              <a:rPr lang="it-IT" dirty="0" smtClean="0"/>
              <a:t> come abbiamo visto </a:t>
            </a:r>
            <a:r>
              <a:rPr lang="it-IT" dirty="0" err="1" smtClean="0"/>
              <a:t>–</a:t>
            </a:r>
            <a:r>
              <a:rPr lang="it-IT" dirty="0" smtClean="0"/>
              <a:t> una differenza di senso e di capacità di comunicazione. </a:t>
            </a:r>
            <a:endParaRPr lang="it-IT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LETTERARIO COME SISTEMA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“Prendi la destra, poi svolta a sinistra” </a:t>
            </a:r>
            <a:r>
              <a:rPr lang="it-IT" dirty="0" err="1" smtClean="0"/>
              <a:t>–</a:t>
            </a:r>
            <a:r>
              <a:rPr lang="it-IT" dirty="0" smtClean="0"/>
              <a:t> la misura e struttura ritmica sono casuali</a:t>
            </a:r>
          </a:p>
          <a:p>
            <a:pPr algn="ctr">
              <a:buNone/>
            </a:pPr>
            <a:r>
              <a:rPr lang="it-IT" dirty="0" smtClean="0"/>
              <a:t>INVECE</a:t>
            </a:r>
          </a:p>
          <a:p>
            <a:pPr algn="just">
              <a:buNone/>
            </a:pPr>
            <a:r>
              <a:rPr lang="it-IT" dirty="0" smtClean="0"/>
              <a:t>nel testo letterario le scelte indicano una particolare strategia compositiva, secondo anche particolari convenzioni letterarie. La letteratura infatti è convenzionale, un sistema di istituti: regole più o meno rigide con cui gli scrittori si sono sempre misurati. </a:t>
            </a:r>
            <a:endParaRPr lang="it-IT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Letteratura come </a:t>
            </a:r>
            <a:r>
              <a:rPr lang="it-IT" i="1" dirty="0" smtClean="0"/>
              <a:t>sistema secondario</a:t>
            </a:r>
            <a:endParaRPr lang="it-IT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dirty="0" smtClean="0"/>
              <a:t>La letteratura è sistema secondario costruito su quel sistema </a:t>
            </a:r>
            <a:r>
              <a:rPr lang="it-IT" i="1" dirty="0" smtClean="0"/>
              <a:t>primario</a:t>
            </a:r>
            <a:r>
              <a:rPr lang="it-IT" dirty="0" smtClean="0"/>
              <a:t> che è la lingua naturale (l’italiano, il francese, lo spagnolo etc.). De Saussure, grande linguista dell’inizio del ‘900, distingueva tra </a:t>
            </a:r>
            <a:r>
              <a:rPr lang="it-IT" i="1" dirty="0" smtClean="0"/>
              <a:t>langue</a:t>
            </a:r>
            <a:r>
              <a:rPr lang="it-IT" dirty="0" smtClean="0"/>
              <a:t> e </a:t>
            </a:r>
            <a:r>
              <a:rPr lang="it-IT" i="1" dirty="0" smtClean="0"/>
              <a:t>parole</a:t>
            </a:r>
            <a:r>
              <a:rPr lang="it-IT" dirty="0" smtClean="0"/>
              <a:t>:</a:t>
            </a:r>
          </a:p>
          <a:p>
            <a:pPr lvl="1" algn="just"/>
            <a:r>
              <a:rPr lang="it-IT" b="1" dirty="0" smtClean="0"/>
              <a:t>Langue</a:t>
            </a:r>
            <a:r>
              <a:rPr lang="it-IT" dirty="0" smtClean="0"/>
              <a:t> </a:t>
            </a:r>
            <a:r>
              <a:rPr lang="it-IT" dirty="0" smtClean="0">
                <a:latin typeface="Wingdings"/>
                <a:ea typeface="Wingdings"/>
                <a:cs typeface="Wingdings"/>
              </a:rPr>
              <a:t> </a:t>
            </a:r>
            <a:r>
              <a:rPr lang="it-IT" dirty="0" smtClean="0">
                <a:ea typeface="Wingdings"/>
                <a:cs typeface="Wingdings"/>
              </a:rPr>
              <a:t>il sistema della lingua, materiale per un gioco virtualmente infinito di combinazioni </a:t>
            </a:r>
          </a:p>
          <a:p>
            <a:pPr lvl="1" algn="just"/>
            <a:r>
              <a:rPr lang="it-IT" b="1" dirty="0" smtClean="0">
                <a:ea typeface="Wingdings"/>
                <a:cs typeface="Wingdings"/>
              </a:rPr>
              <a:t>Parole</a:t>
            </a:r>
            <a:r>
              <a:rPr lang="it-IT" dirty="0" smtClean="0">
                <a:ea typeface="Wingdings"/>
                <a:cs typeface="Wingdings"/>
              </a:rPr>
              <a:t> </a:t>
            </a:r>
            <a:r>
              <a:rPr lang="it-IT" dirty="0" smtClean="0">
                <a:latin typeface="Wingdings"/>
                <a:ea typeface="Wingdings"/>
                <a:cs typeface="Wingdings"/>
              </a:rPr>
              <a:t> </a:t>
            </a:r>
            <a:r>
              <a:rPr lang="it-IT" dirty="0" smtClean="0">
                <a:ea typeface="Wingdings"/>
                <a:cs typeface="Wingdings"/>
              </a:rPr>
              <a:t>un prodotto storicamente concluso, i particolari lessico e sintassi dello scrittore.</a:t>
            </a:r>
            <a:endParaRPr lang="it-IT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LETTORE COMPETENTE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it-IT" dirty="0" smtClean="0"/>
              <a:t>	La lingua della letteratura è un codice particolarmente complesso in cui si incrociano fattori molteplici: fonologici, metrici, retorici, tematici. L’autore costruisce il messaggio utilizzando tale codice, così il lettore è chiamato a possedere delle competenze che gli consentano di cogliere il valore comunicativo di quel codice complesso. </a:t>
            </a:r>
            <a:endParaRPr lang="it-IT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GENERE LETTERARIO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it-IT" dirty="0" smtClean="0"/>
              <a:t>	Il lettore trae un certo orientamento di lettura dall’indicazione di appartenenza dell’opera ad un </a:t>
            </a:r>
            <a:r>
              <a:rPr lang="it-IT" i="1" dirty="0" smtClean="0"/>
              <a:t>genere</a:t>
            </a:r>
            <a:r>
              <a:rPr lang="it-IT" dirty="0" smtClean="0"/>
              <a:t> (poema, romanzo, tragedia) o a un particolare </a:t>
            </a:r>
            <a:r>
              <a:rPr lang="it-IT" i="1" dirty="0" smtClean="0"/>
              <a:t>sottogenere</a:t>
            </a:r>
            <a:r>
              <a:rPr lang="it-IT" dirty="0" smtClean="0"/>
              <a:t> (romanzo storico o epistolare,poema eroico o cavalleresco). Parlando di generi letterari senza considerarli in un’ottica storica è impossibile. Il sistema dei generi non costituisce qualcosa di immobile e assoluto ma è soggetto all’evoluzione prodotta dall’apporto delle singole opere. </a:t>
            </a:r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Concetto di </a:t>
            </a:r>
            <a:r>
              <a:rPr lang="it-IT" i="1" dirty="0" smtClean="0"/>
              <a:t>letterarietà</a:t>
            </a:r>
            <a:r>
              <a:rPr lang="it-IT" dirty="0" smtClean="0"/>
              <a:t> </a:t>
            </a:r>
            <a:br>
              <a:rPr lang="it-IT" dirty="0" smtClean="0"/>
            </a:br>
            <a:r>
              <a:rPr lang="it-IT" dirty="0" smtClean="0"/>
              <a:t>(R. </a:t>
            </a:r>
            <a:r>
              <a:rPr lang="it-IT" dirty="0" err="1" smtClean="0"/>
              <a:t>Jakobson</a:t>
            </a:r>
            <a:r>
              <a:rPr lang="it-IT" dirty="0" smtClean="0"/>
              <a:t>, 1921)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dirty="0" smtClean="0"/>
              <a:t>Il concetto di “letterarietà” implica che esista all’interno dei testi letterari qualcosa che li rende tali, distinguendoli da un testo legato alla comunicazione ordinaria.</a:t>
            </a:r>
            <a:endParaRPr lang="it-IT" dirty="0" smtClean="0">
              <a:latin typeface="Wingdings"/>
              <a:ea typeface="Wingdings"/>
              <a:cs typeface="Wingdings"/>
            </a:endParaRPr>
          </a:p>
          <a:p>
            <a:pPr algn="just">
              <a:buFont typeface="Wingdings" pitchFamily="-104" charset="2"/>
              <a:buChar char=" "/>
            </a:pPr>
            <a:r>
              <a:rPr lang="it-IT" dirty="0" smtClean="0">
                <a:latin typeface="Wingdings"/>
                <a:ea typeface="Wingdings"/>
                <a:cs typeface="Wingdings"/>
              </a:rPr>
              <a:t>        </a:t>
            </a:r>
          </a:p>
          <a:p>
            <a:pPr algn="just">
              <a:buFont typeface="Wingdings" pitchFamily="-104" charset="2"/>
              <a:buChar char=" "/>
            </a:pPr>
            <a:r>
              <a:rPr lang="it-IT" dirty="0" smtClean="0">
                <a:latin typeface="Arial"/>
                <a:ea typeface="Wingdings"/>
                <a:cs typeface="Arial"/>
              </a:rPr>
              <a:t>        Prevalenza di </a:t>
            </a:r>
            <a:r>
              <a:rPr lang="it-IT" i="1" dirty="0" smtClean="0">
                <a:latin typeface="Arial"/>
                <a:ea typeface="Wingdings"/>
                <a:cs typeface="Arial"/>
              </a:rPr>
              <a:t>valori connotativi </a:t>
            </a:r>
          </a:p>
          <a:p>
            <a:pPr algn="just">
              <a:buFont typeface="Wingdings" pitchFamily="-104" charset="2"/>
              <a:buChar char=" "/>
            </a:pPr>
            <a:endParaRPr lang="it-IT" dirty="0">
              <a:latin typeface="Wingdings"/>
              <a:ea typeface="Wingdings"/>
              <a:cs typeface="Wingdings"/>
            </a:endParaRPr>
          </a:p>
          <a:p>
            <a:pPr algn="just">
              <a:buFont typeface="Wingdings" pitchFamily="-104" charset="2"/>
              <a:buChar char=" "/>
            </a:pPr>
            <a:endParaRPr lang="it-IT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DAL GENERE ALL’INTERSTESTUALITA’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it-IT" dirty="0" smtClean="0"/>
              <a:t>	La riflessione sui generi letterari rivela come l’opera letteraria non viva isolata nella letteratura, ma si ponga </a:t>
            </a:r>
            <a:r>
              <a:rPr lang="it-IT" b="1" dirty="0" smtClean="0"/>
              <a:t>in relazione</a:t>
            </a:r>
            <a:r>
              <a:rPr lang="it-IT" dirty="0" smtClean="0"/>
              <a:t> con altre opere. </a:t>
            </a:r>
            <a:r>
              <a:rPr lang="it-IT" b="1" dirty="0" smtClean="0"/>
              <a:t>Ogni opera letteraria è in </a:t>
            </a:r>
            <a:r>
              <a:rPr lang="it-IT" b="1" dirty="0" err="1" smtClean="0"/>
              <a:t>dialogo…</a:t>
            </a:r>
            <a:endParaRPr lang="it-IT" b="1" dirty="0" smtClean="0"/>
          </a:p>
          <a:p>
            <a:pPr algn="just">
              <a:buNone/>
            </a:pPr>
            <a:r>
              <a:rPr lang="it-IT" b="1" dirty="0" smtClean="0"/>
              <a:t>	</a:t>
            </a:r>
            <a:r>
              <a:rPr lang="it-IT" dirty="0" smtClean="0"/>
              <a:t>L’intertestualità costituisce un aspetto rilevante del carattere di sistema che ha come referenti oggetti del mondo e al contempo anche se stessa. </a:t>
            </a:r>
            <a:r>
              <a:rPr lang="it-IT" b="1" dirty="0" smtClean="0"/>
              <a:t>OGNI OPERA LETTERARIA SI INNESTA SU UNA TRADIZIONE.</a:t>
            </a:r>
            <a:endParaRPr lang="it-IT" b="1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TRADIZIONE </a:t>
            </a:r>
            <a:r>
              <a:rPr lang="it-IT" dirty="0" smtClean="0">
                <a:latin typeface="Wingdings"/>
                <a:ea typeface="Wingdings"/>
                <a:cs typeface="Wingdings"/>
              </a:rPr>
              <a:t></a:t>
            </a:r>
            <a:r>
              <a:rPr lang="it-IT" dirty="0" smtClean="0">
                <a:latin typeface="+mn-lt"/>
                <a:ea typeface="Wingdings"/>
                <a:cs typeface="Wingdings"/>
              </a:rPr>
              <a:t> </a:t>
            </a:r>
            <a:r>
              <a:rPr lang="it-IT" i="1" dirty="0" smtClean="0">
                <a:latin typeface="+mn-lt"/>
                <a:ea typeface="Wingdings"/>
                <a:cs typeface="Wingdings"/>
              </a:rPr>
              <a:t>TRADITIO</a:t>
            </a:r>
            <a:endParaRPr lang="it-IT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3600" dirty="0" smtClean="0"/>
              <a:t>DUE QUESTIONI:</a:t>
            </a:r>
          </a:p>
          <a:p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 lvl="1"/>
            <a:r>
              <a:rPr lang="it-IT" sz="3600" dirty="0" err="1" smtClean="0"/>
              <a:t>1</a:t>
            </a:r>
            <a:r>
              <a:rPr lang="it-IT" sz="3600" dirty="0" smtClean="0"/>
              <a:t>. Come ci arrivano i testi?</a:t>
            </a:r>
          </a:p>
          <a:p>
            <a:pPr lvl="1"/>
            <a:r>
              <a:rPr lang="it-IT" sz="3600" dirty="0" err="1" smtClean="0"/>
              <a:t>2</a:t>
            </a:r>
            <a:r>
              <a:rPr lang="it-IT" sz="3600" dirty="0" smtClean="0"/>
              <a:t>. Cenni di filologia</a:t>
            </a:r>
          </a:p>
          <a:p>
            <a:pPr lvl="1"/>
            <a:endParaRPr lang="it-IT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CENNI </a:t>
            </a:r>
            <a:r>
              <a:rPr lang="it-IT" dirty="0" err="1" smtClean="0"/>
              <a:t>DI</a:t>
            </a:r>
            <a:r>
              <a:rPr lang="it-IT" dirty="0" smtClean="0"/>
              <a:t> FILOLOGIA </a:t>
            </a:r>
            <a:r>
              <a:rPr lang="it-IT" dirty="0" err="1" smtClean="0"/>
              <a:t>–</a:t>
            </a:r>
            <a:r>
              <a:rPr lang="it-IT" dirty="0" smtClean="0"/>
              <a:t> Una premessa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 Se - come visto - ogni elemento del discorso letterario è </a:t>
            </a:r>
            <a:r>
              <a:rPr lang="it-IT" dirty="0" err="1" smtClean="0"/>
              <a:t>semantizzato</a:t>
            </a:r>
            <a:r>
              <a:rPr lang="it-IT" dirty="0" smtClean="0"/>
              <a:t>, cioè contribuisce alla formazione del significato, ne consegue l’impossibilità di mutare la forma del testo senza che il suo senso complessivo venga modificato o impoverito. Anche da questo punto di vista si spiega l’importanza della filologia.</a:t>
            </a:r>
            <a:endParaRPr lang="it-IT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CENNI </a:t>
            </a:r>
            <a:r>
              <a:rPr lang="it-IT" dirty="0" err="1" smtClean="0"/>
              <a:t>DI</a:t>
            </a:r>
            <a:r>
              <a:rPr lang="it-IT" dirty="0" smtClean="0"/>
              <a:t> FILOLOGIA </a:t>
            </a:r>
            <a:r>
              <a:rPr lang="it-IT" dirty="0" err="1" smtClean="0"/>
              <a:t>–</a:t>
            </a:r>
            <a:r>
              <a:rPr lang="it-IT" dirty="0" smtClean="0"/>
              <a:t> Una definizione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it-IT" dirty="0" smtClean="0"/>
              <a:t>La filologia è la disciplina che si preoccupa che il testo venga offerto ai lettori in maniera corretta, cioè nella forma più vicina possibile a quella uscita dalla penna dello scrittore.</a:t>
            </a:r>
            <a:endParaRPr lang="it-IT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err="1" smtClean="0"/>
              <a:t>3</a:t>
            </a:r>
            <a:r>
              <a:rPr lang="it-IT" dirty="0" smtClean="0"/>
              <a:t> CONCETTI FILOLOGICI IMPRESCINDIBILI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it-IT" dirty="0" smtClean="0"/>
              <a:t>ORIGINALE </a:t>
            </a:r>
            <a:r>
              <a:rPr lang="it-IT" dirty="0" smtClean="0">
                <a:latin typeface="Wingdings"/>
                <a:ea typeface="Wingdings"/>
                <a:cs typeface="Wingdings"/>
              </a:rPr>
              <a:t></a:t>
            </a:r>
            <a:r>
              <a:rPr lang="it-IT" dirty="0" smtClean="0">
                <a:ea typeface="Wingdings"/>
                <a:cs typeface="Wingdings"/>
              </a:rPr>
              <a:t> l’opera nella sua forma definitiva. Di un testo possono esistere diverse edizioni (per es. dell’Orlando Furioso, Ariosto ha curato </a:t>
            </a:r>
            <a:r>
              <a:rPr lang="it-IT" dirty="0" smtClean="0"/>
              <a:t> </a:t>
            </a:r>
            <a:r>
              <a:rPr lang="it-IT" dirty="0" err="1" smtClean="0"/>
              <a:t>3</a:t>
            </a:r>
            <a:r>
              <a:rPr lang="it-IT" dirty="0" smtClean="0"/>
              <a:t> edizioni. Quella del 1532 è l’originale, il testo approvato per ultimo dall’autore.</a:t>
            </a:r>
          </a:p>
          <a:p>
            <a:pPr algn="just">
              <a:buNone/>
            </a:pPr>
            <a:endParaRPr lang="it-IT" dirty="0" smtClean="0"/>
          </a:p>
          <a:p>
            <a:pPr algn="just"/>
            <a:r>
              <a:rPr lang="it-IT" dirty="0" smtClean="0"/>
              <a:t>AUTOGRAFO </a:t>
            </a:r>
            <a:r>
              <a:rPr lang="it-IT" dirty="0" smtClean="0">
                <a:latin typeface="Wingdings"/>
                <a:ea typeface="Wingdings"/>
                <a:cs typeface="Wingdings"/>
              </a:rPr>
              <a:t> </a:t>
            </a:r>
            <a:r>
              <a:rPr lang="it-IT" dirty="0" smtClean="0">
                <a:ea typeface="Wingdings"/>
                <a:cs typeface="Wingdings"/>
              </a:rPr>
              <a:t>un esemplare di testo (per es. un manoscritto) redatto e curato personalmente dall’autore.</a:t>
            </a:r>
          </a:p>
          <a:p>
            <a:pPr algn="just">
              <a:buNone/>
            </a:pPr>
            <a:endParaRPr lang="it-IT" dirty="0" smtClean="0">
              <a:ea typeface="Wingdings"/>
              <a:cs typeface="Wingdings"/>
            </a:endParaRPr>
          </a:p>
          <a:p>
            <a:pPr algn="just"/>
            <a:r>
              <a:rPr lang="it-IT" dirty="0" smtClean="0">
                <a:ea typeface="Wingdings"/>
                <a:cs typeface="Wingdings"/>
              </a:rPr>
              <a:t>VARIANTE D’AUTORE </a:t>
            </a:r>
            <a:r>
              <a:rPr lang="it-IT" dirty="0" smtClean="0">
                <a:latin typeface="Wingdings"/>
                <a:ea typeface="Wingdings"/>
                <a:cs typeface="Wingdings"/>
              </a:rPr>
              <a:t> </a:t>
            </a:r>
            <a:r>
              <a:rPr lang="it-IT" dirty="0" smtClean="0">
                <a:ea typeface="Wingdings"/>
                <a:cs typeface="Wingdings"/>
              </a:rPr>
              <a:t>le modifiche apportate dallo scrittore ad uno stesso testo. È importante la riflessione sulle varianti perché permette di entrare nel meccanismo di costruzione dell’opera stessa, fa luce su criteri, intendimenti, preferenze di un autore. </a:t>
            </a:r>
            <a:endParaRPr lang="it-IT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DENOTATIVO E CONNOTATIVO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it-IT" dirty="0" smtClean="0"/>
              <a:t>La linguistica distingue tra </a:t>
            </a:r>
            <a:r>
              <a:rPr lang="it-IT" b="1" dirty="0" smtClean="0"/>
              <a:t>valore denotativo </a:t>
            </a:r>
            <a:r>
              <a:rPr lang="it-IT" dirty="0" smtClean="0"/>
              <a:t>e </a:t>
            </a:r>
            <a:r>
              <a:rPr lang="it-IT" b="1" dirty="0" smtClean="0"/>
              <a:t>connotativo</a:t>
            </a:r>
            <a:r>
              <a:rPr lang="it-IT" dirty="0" smtClean="0"/>
              <a:t> della parola: rientra nella connotazione quella sorta di alone emotivo o affettivo che accompagna la parola nella percezione del lettore. Es.:“</a:t>
            </a:r>
            <a:r>
              <a:rPr lang="it-IT" i="1" dirty="0" smtClean="0"/>
              <a:t>mancare</a:t>
            </a:r>
            <a:r>
              <a:rPr lang="it-IT" dirty="0" smtClean="0"/>
              <a:t>” e “</a:t>
            </a:r>
            <a:r>
              <a:rPr lang="it-IT" i="1" dirty="0" smtClean="0"/>
              <a:t>morire</a:t>
            </a:r>
            <a:r>
              <a:rPr lang="it-IT" dirty="0" smtClean="0"/>
              <a:t>” hanno uguale denotazione ma diversa connotazione.</a:t>
            </a:r>
          </a:p>
          <a:p>
            <a:pPr algn="just"/>
            <a:r>
              <a:rPr lang="it-IT" dirty="0" smtClean="0"/>
              <a:t>I valori denotativi riguardano la sfera oggettiva, quelli connotativi la sfera soggettiva. </a:t>
            </a:r>
          </a:p>
          <a:p>
            <a:pPr algn="just"/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AMBIGUITA’ E OPACITA’ NELLA CONNOTAZIONE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dirty="0" smtClean="0"/>
              <a:t>“</a:t>
            </a:r>
            <a:r>
              <a:rPr lang="it-IT" i="1" dirty="0" smtClean="0"/>
              <a:t>Se il problema fosse quello di farsi capire non scriveremmo poesia</a:t>
            </a:r>
            <a:r>
              <a:rPr lang="it-IT" dirty="0" smtClean="0"/>
              <a:t>” (E. Montale)</a:t>
            </a:r>
          </a:p>
          <a:p>
            <a:pPr algn="just">
              <a:buNone/>
            </a:pPr>
            <a:r>
              <a:rPr lang="it-IT" dirty="0" smtClean="0"/>
              <a:t>   Dalla soggettività deriva al linguaggio letterario un carattere di </a:t>
            </a:r>
            <a:r>
              <a:rPr lang="it-IT" b="1" dirty="0" smtClean="0"/>
              <a:t>opacità</a:t>
            </a:r>
            <a:r>
              <a:rPr lang="it-IT" dirty="0" smtClean="0"/>
              <a:t> e </a:t>
            </a:r>
            <a:r>
              <a:rPr lang="it-IT" b="1" dirty="0" smtClean="0"/>
              <a:t>ambiguità</a:t>
            </a:r>
            <a:r>
              <a:rPr lang="it-IT" dirty="0" smtClean="0"/>
              <a:t> da cui, a loro volta, derivano la possibilità di suggerire associazioni, aprire agli spazi dell’imprevisto e avviare processi intuitivi.</a:t>
            </a:r>
            <a:endParaRPr lang="it-I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L’INTERPRETAZIONE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dirty="0" smtClean="0"/>
              <a:t>Ambiguità e </a:t>
            </a:r>
            <a:r>
              <a:rPr lang="it-IT" dirty="0" err="1" smtClean="0"/>
              <a:t>connotatività</a:t>
            </a:r>
            <a:r>
              <a:rPr lang="it-IT" dirty="0" smtClean="0"/>
              <a:t> mettono in evidenza la caratteristica fondamentale dei testi letterari: la possibilità di </a:t>
            </a:r>
            <a:r>
              <a:rPr lang="it-IT" b="1" dirty="0" smtClean="0"/>
              <a:t>rileggere</a:t>
            </a:r>
            <a:r>
              <a:rPr lang="it-IT" dirty="0" smtClean="0"/>
              <a:t> all’infinito i testi. Ogni singolo lettore (e ogni generazione di lettori) è chiamato ad </a:t>
            </a:r>
            <a:r>
              <a:rPr lang="it-IT" b="1" dirty="0" smtClean="0"/>
              <a:t>un’interpretazione</a:t>
            </a:r>
            <a:r>
              <a:rPr lang="it-IT" dirty="0" smtClean="0"/>
              <a:t> che conserva comunque un </a:t>
            </a:r>
            <a:r>
              <a:rPr lang="it-IT" b="1" dirty="0" smtClean="0"/>
              <a:t>forte tasso di arbitrarietà</a:t>
            </a:r>
            <a:r>
              <a:rPr lang="it-IT" dirty="0" smtClean="0"/>
              <a:t>. I testi letterari comunicano infinitamente, nel tempo e nello spazio. </a:t>
            </a:r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ALTRI “CONNOTATORI”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Come </a:t>
            </a:r>
            <a:r>
              <a:rPr lang="it-IT" i="1" dirty="0" err="1" smtClean="0"/>
              <a:t>connotatori</a:t>
            </a:r>
            <a:r>
              <a:rPr lang="it-IT" dirty="0" smtClean="0"/>
              <a:t> possono essere intesi tutti quegli elementi </a:t>
            </a:r>
            <a:r>
              <a:rPr lang="it-IT" dirty="0" err="1" smtClean="0"/>
              <a:t>–</a:t>
            </a:r>
            <a:r>
              <a:rPr lang="it-IT" dirty="0" smtClean="0"/>
              <a:t> </a:t>
            </a:r>
            <a:r>
              <a:rPr lang="it-IT" dirty="0" smtClean="0">
                <a:solidFill>
                  <a:srgbClr val="FF0000"/>
                </a:solidFill>
              </a:rPr>
              <a:t>FONICI,</a:t>
            </a:r>
            <a:r>
              <a:rPr lang="it-IT" dirty="0" smtClean="0"/>
              <a:t> </a:t>
            </a:r>
            <a:r>
              <a:rPr lang="it-IT" dirty="0" smtClean="0">
                <a:solidFill>
                  <a:srgbClr val="008000"/>
                </a:solidFill>
              </a:rPr>
              <a:t>METRICI</a:t>
            </a:r>
            <a:r>
              <a:rPr lang="it-IT" dirty="0" smtClean="0"/>
              <a:t>, </a:t>
            </a:r>
            <a:r>
              <a:rPr lang="it-IT" dirty="0" smtClean="0">
                <a:solidFill>
                  <a:srgbClr val="000090"/>
                </a:solidFill>
              </a:rPr>
              <a:t>RETORICI</a:t>
            </a:r>
            <a:r>
              <a:rPr lang="it-IT" dirty="0" smtClean="0"/>
              <a:t> </a:t>
            </a:r>
            <a:r>
              <a:rPr lang="it-IT" dirty="0" err="1" smtClean="0"/>
              <a:t>–</a:t>
            </a:r>
            <a:r>
              <a:rPr lang="it-IT" dirty="0" smtClean="0"/>
              <a:t> 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FF0000"/>
                </a:solidFill>
              </a:rPr>
              <a:t>RIGUARDANTI IL SUONO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8000"/>
                </a:solidFill>
              </a:rPr>
              <a:t>RIGUARDANTI IL METRO USATO 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0090"/>
                </a:solidFill>
              </a:rPr>
              <a:t>RIGUARDANTI LE FIGURE RETORICHE </a:t>
            </a:r>
          </a:p>
          <a:p>
            <a:pPr>
              <a:buNone/>
            </a:pPr>
            <a:r>
              <a:rPr lang="it-IT" dirty="0" smtClean="0"/>
              <a:t>che “accompagnano” il discorso, aggiungendosi alla semplice somma dei significati delle singole parole e dei loro legami sintattici.</a:t>
            </a:r>
          </a:p>
          <a:p>
            <a:pPr>
              <a:buNone/>
            </a:pPr>
            <a:endParaRPr lang="it-IT" dirty="0" smtClean="0">
              <a:solidFill>
                <a:srgbClr val="FF0000"/>
              </a:solidFill>
            </a:endParaRPr>
          </a:p>
          <a:p>
            <a:pPr>
              <a:buFontTx/>
              <a:buChar char="-"/>
            </a:pPr>
            <a:endParaRPr lang="it-IT" dirty="0" smtClean="0">
              <a:solidFill>
                <a:srgbClr val="FF0000"/>
              </a:solidFill>
            </a:endParaRPr>
          </a:p>
          <a:p>
            <a:pPr>
              <a:buFontTx/>
              <a:buChar char="-"/>
            </a:pPr>
            <a:endParaRPr lang="it-I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UN ESEMPIO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i="1" dirty="0" smtClean="0">
                <a:solidFill>
                  <a:srgbClr val="008000"/>
                </a:solidFill>
              </a:rPr>
              <a:t>Ma s’a conoscer la prima </a:t>
            </a:r>
            <a:r>
              <a:rPr lang="it-IT" i="1" dirty="0" smtClean="0">
                <a:solidFill>
                  <a:srgbClr val="000090"/>
                </a:solidFill>
              </a:rPr>
              <a:t>radice</a:t>
            </a:r>
            <a:r>
              <a:rPr lang="it-IT" i="1" dirty="0" smtClean="0"/>
              <a:t>/del nostro amor tu hai cotanto affetto,/dirò come colui che piange e </a:t>
            </a:r>
            <a:r>
              <a:rPr lang="it-IT" i="1" dirty="0" smtClean="0">
                <a:solidFill>
                  <a:srgbClr val="FF0000"/>
                </a:solidFill>
              </a:rPr>
              <a:t>dice</a:t>
            </a:r>
            <a:r>
              <a:rPr lang="it-IT" dirty="0" smtClean="0"/>
              <a:t>. (</a:t>
            </a:r>
            <a:r>
              <a:rPr lang="it-IT" i="1" dirty="0" err="1" smtClean="0"/>
              <a:t>If</a:t>
            </a:r>
            <a:r>
              <a:rPr lang="it-IT" dirty="0" smtClean="0"/>
              <a:t>., </a:t>
            </a:r>
            <a:r>
              <a:rPr lang="it-IT" dirty="0" err="1" smtClean="0"/>
              <a:t>V</a:t>
            </a:r>
            <a:r>
              <a:rPr lang="it-IT" dirty="0" smtClean="0"/>
              <a:t>, </a:t>
            </a:r>
            <a:r>
              <a:rPr lang="it-IT" dirty="0" err="1" smtClean="0"/>
              <a:t>vv</a:t>
            </a:r>
            <a:r>
              <a:rPr lang="it-IT" dirty="0" smtClean="0"/>
              <a:t>.124-126)</a:t>
            </a:r>
          </a:p>
          <a:p>
            <a:pPr algn="just">
              <a:buNone/>
            </a:pPr>
            <a:r>
              <a:rPr lang="it-IT" dirty="0" smtClean="0"/>
              <a:t>PARAFRASI:</a:t>
            </a:r>
          </a:p>
          <a:p>
            <a:pPr algn="just">
              <a:buNone/>
            </a:pPr>
            <a:r>
              <a:rPr lang="it-IT" dirty="0" smtClean="0"/>
              <a:t>“Ma se tu hai un desiderio così forte di conoscere l’origine del nostro amore, parlerò come fa chi piange mentre parla”</a:t>
            </a:r>
            <a:endParaRPr lang="it-IT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FUNZIONE “</a:t>
            </a:r>
            <a:r>
              <a:rPr lang="it-IT" i="1" dirty="0" smtClean="0"/>
              <a:t>POETICA</a:t>
            </a:r>
            <a:r>
              <a:rPr lang="it-IT" dirty="0" smtClean="0"/>
              <a:t>” (</a:t>
            </a:r>
            <a:r>
              <a:rPr lang="it-IT" dirty="0" err="1" smtClean="0"/>
              <a:t>1</a:t>
            </a:r>
            <a:r>
              <a:rPr lang="it-IT" dirty="0" smtClean="0"/>
              <a:t>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it-IT" dirty="0" smtClean="0"/>
              <a:t>Il testo letterario è, al pari degli altri testi, un atto comunicativo: prevede, secondo la teoria delle funzioni di R. </a:t>
            </a:r>
            <a:r>
              <a:rPr lang="it-IT" dirty="0" err="1" smtClean="0"/>
              <a:t>Jakobson</a:t>
            </a:r>
            <a:r>
              <a:rPr lang="it-IT" dirty="0" smtClean="0"/>
              <a:t>, la presenza di un </a:t>
            </a:r>
            <a:r>
              <a:rPr lang="it-IT" b="1" dirty="0" smtClean="0"/>
              <a:t>emittente</a:t>
            </a:r>
            <a:r>
              <a:rPr lang="it-IT" dirty="0" smtClean="0"/>
              <a:t> (chi parla), di un </a:t>
            </a:r>
            <a:r>
              <a:rPr lang="it-IT" b="1" dirty="0" smtClean="0"/>
              <a:t>ricevente</a:t>
            </a:r>
            <a:r>
              <a:rPr lang="it-IT" dirty="0" smtClean="0"/>
              <a:t> (chi ascolta), di un </a:t>
            </a:r>
            <a:r>
              <a:rPr lang="it-IT" b="1" dirty="0" smtClean="0"/>
              <a:t>messaggio</a:t>
            </a:r>
            <a:r>
              <a:rPr lang="it-IT" dirty="0" smtClean="0"/>
              <a:t> (ciò che viene detto), di un </a:t>
            </a:r>
            <a:r>
              <a:rPr lang="it-IT" b="1" dirty="0" smtClean="0"/>
              <a:t>canale</a:t>
            </a:r>
            <a:r>
              <a:rPr lang="it-IT" dirty="0" smtClean="0"/>
              <a:t> di comunicazione (ciò che permette fisicamente il passaggio del messaggio), di un </a:t>
            </a:r>
            <a:r>
              <a:rPr lang="it-IT" b="1" dirty="0" smtClean="0"/>
              <a:t>codice</a:t>
            </a:r>
            <a:r>
              <a:rPr lang="it-IT" dirty="0" smtClean="0"/>
              <a:t> (sistema di segni per capire il messaggio), un </a:t>
            </a:r>
            <a:r>
              <a:rPr lang="it-IT" b="1" dirty="0" smtClean="0"/>
              <a:t>contesto </a:t>
            </a:r>
            <a:r>
              <a:rPr lang="it-IT" dirty="0" smtClean="0"/>
              <a:t>cui fare riferimento (l’ambito in cui avviene la comunicazione).</a:t>
            </a:r>
            <a:endParaRPr lang="it-IT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FUNZIONE “</a:t>
            </a:r>
            <a:r>
              <a:rPr lang="it-IT" i="1" dirty="0" smtClean="0"/>
              <a:t>POETICA</a:t>
            </a:r>
            <a:r>
              <a:rPr lang="it-IT" dirty="0" smtClean="0"/>
              <a:t>” (</a:t>
            </a:r>
            <a:r>
              <a:rPr lang="it-IT" dirty="0" err="1" smtClean="0"/>
              <a:t>2</a:t>
            </a:r>
            <a:r>
              <a:rPr lang="it-IT" dirty="0" smtClean="0"/>
              <a:t>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dirty="0" smtClean="0"/>
              <a:t>Ai </a:t>
            </a:r>
            <a:r>
              <a:rPr lang="it-IT" b="1" dirty="0" smtClean="0"/>
              <a:t>sei</a:t>
            </a:r>
            <a:r>
              <a:rPr lang="it-IT" dirty="0" smtClean="0"/>
              <a:t> diversi </a:t>
            </a:r>
            <a:r>
              <a:rPr lang="it-IT" b="1" dirty="0" smtClean="0"/>
              <a:t>fattori </a:t>
            </a:r>
            <a:r>
              <a:rPr lang="it-IT" dirty="0" smtClean="0"/>
              <a:t>della comunicazione ricordati prima (emittente, ricevente, messaggio, canale, codice, contesto), </a:t>
            </a:r>
            <a:r>
              <a:rPr lang="it-IT" dirty="0" err="1" smtClean="0"/>
              <a:t>Jakobson</a:t>
            </a:r>
            <a:r>
              <a:rPr lang="it-IT" dirty="0" smtClean="0"/>
              <a:t> assegna diverse funzioni a seconda dell’elemento su cui è incentrato il messaggio</a:t>
            </a:r>
          </a:p>
          <a:p>
            <a:pPr algn="just">
              <a:buNone/>
            </a:pPr>
            <a:r>
              <a:rPr lang="it-IT" dirty="0" smtClean="0"/>
              <a:t>	</a:t>
            </a:r>
          </a:p>
          <a:p>
            <a:pPr algn="just">
              <a:buNone/>
            </a:pPr>
            <a:endParaRPr lang="it-IT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Cielo">
      <a:dk1>
        <a:sysClr val="windowText" lastClr="000000"/>
      </a:dk1>
      <a:lt1>
        <a:sysClr val="window" lastClr="FFFFFF"/>
      </a:lt1>
      <a:dk2>
        <a:srgbClr val="1782BF"/>
      </a:dk2>
      <a:lt2>
        <a:srgbClr val="62BCE9"/>
      </a:lt2>
      <a:accent1>
        <a:srgbClr val="073779"/>
      </a:accent1>
      <a:accent2>
        <a:srgbClr val="8FD9FB"/>
      </a:accent2>
      <a:accent3>
        <a:srgbClr val="FFCC00"/>
      </a:accent3>
      <a:accent4>
        <a:srgbClr val="EB6615"/>
      </a:accent4>
      <a:accent5>
        <a:srgbClr val="C76402"/>
      </a:accent5>
      <a:accent6>
        <a:srgbClr val="B523B4"/>
      </a:accent6>
      <a:hlink>
        <a:srgbClr val="FFDE26"/>
      </a:hlink>
      <a:folHlink>
        <a:srgbClr val="DEBE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1405</Words>
  <Application>Microsoft Macintosh PowerPoint</Application>
  <PresentationFormat>Presentazione su schermo (4:3)</PresentationFormat>
  <Paragraphs>94</Paragraphs>
  <Slides>25</Slides>
  <Notes>0</Notes>
  <HiddenSlides>0</HiddenSlides>
  <MMClips>0</MMClips>
  <ScaleCrop>false</ScaleCrop>
  <HeadingPairs>
    <vt:vector size="4" baseType="variant">
      <vt:variant>
        <vt:lpstr>Modello struttura</vt:lpstr>
      </vt:variant>
      <vt:variant>
        <vt:i4>1</vt:i4>
      </vt:variant>
      <vt:variant>
        <vt:lpstr>Titoli diapositive</vt:lpstr>
      </vt:variant>
      <vt:variant>
        <vt:i4>25</vt:i4>
      </vt:variant>
    </vt:vector>
  </HeadingPairs>
  <TitlesOfParts>
    <vt:vector size="26" baseType="lpstr">
      <vt:lpstr>Tema di Office</vt:lpstr>
      <vt:lpstr>LA SPECIFICITA’ DEL TESTO LETTERARIO</vt:lpstr>
      <vt:lpstr>Concetto di letterarietà  (R. Jakobson, 1921)</vt:lpstr>
      <vt:lpstr>DENOTATIVO E CONNOTATIVO</vt:lpstr>
      <vt:lpstr>AMBIGUITA’ E OPACITA’ NELLA CONNOTAZIONE</vt:lpstr>
      <vt:lpstr>L’INTERPRETAZIONE</vt:lpstr>
      <vt:lpstr>ALTRI “CONNOTATORI”</vt:lpstr>
      <vt:lpstr>UN ESEMPIO</vt:lpstr>
      <vt:lpstr>FUNZIONE “POETICA” (1)</vt:lpstr>
      <vt:lpstr>FUNZIONE “POETICA” (2)</vt:lpstr>
      <vt:lpstr>FUNZIONE “POETICA” (3)</vt:lpstr>
      <vt:lpstr>FUNZIONE “POETICA” (4)</vt:lpstr>
      <vt:lpstr>Ritornando all’esempio…</vt:lpstr>
      <vt:lpstr>Un altro esempio (1)</vt:lpstr>
      <vt:lpstr>Un altro esempio (2)</vt:lpstr>
      <vt:lpstr>IPERSEGNO O SEGNO ICONICO</vt:lpstr>
      <vt:lpstr>IL LETTERARIO COME SISTEMA</vt:lpstr>
      <vt:lpstr>Letteratura come sistema secondario</vt:lpstr>
      <vt:lpstr>IL LETTORE COMPETENTE</vt:lpstr>
      <vt:lpstr>IL GENERE LETTERARIO</vt:lpstr>
      <vt:lpstr>DAL GENERE ALL’INTERSTESTUALITA’</vt:lpstr>
      <vt:lpstr>TRADIZIONE  TRADITIO</vt:lpstr>
      <vt:lpstr>CENNI DI FILOLOGIA – Una premessa</vt:lpstr>
      <vt:lpstr>CENNI DI FILOLOGIA – Una definizione</vt:lpstr>
      <vt:lpstr>3 CONCETTI FILOLOGICI IMPRESCINDIBILI</vt:lpstr>
      <vt:lpstr>Diapositiva 25</vt:lpstr>
    </vt:vector>
  </TitlesOfParts>
  <Company>Liceo MALPIGHI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SPECIFICITA’ DEL TESTO LETTERARIO</dc:title>
  <dc:creator>Mara Ferroni</dc:creator>
  <cp:lastModifiedBy>Mara Ferroni</cp:lastModifiedBy>
  <cp:revision>8</cp:revision>
  <dcterms:created xsi:type="dcterms:W3CDTF">2015-08-19T06:38:48Z</dcterms:created>
  <dcterms:modified xsi:type="dcterms:W3CDTF">2015-08-19T06:39:09Z</dcterms:modified>
</cp:coreProperties>
</file>